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7" r:id="rId2"/>
    <p:sldId id="338" r:id="rId3"/>
    <p:sldId id="257" r:id="rId4"/>
    <p:sldId id="269" r:id="rId5"/>
    <p:sldId id="263" r:id="rId6"/>
    <p:sldId id="261" r:id="rId7"/>
    <p:sldId id="275" r:id="rId8"/>
    <p:sldId id="262" r:id="rId9"/>
    <p:sldId id="271" r:id="rId10"/>
    <p:sldId id="273" r:id="rId11"/>
    <p:sldId id="274" r:id="rId12"/>
    <p:sldId id="276" r:id="rId13"/>
    <p:sldId id="327" r:id="rId14"/>
    <p:sldId id="288" r:id="rId15"/>
    <p:sldId id="289" r:id="rId16"/>
    <p:sldId id="290" r:id="rId17"/>
    <p:sldId id="326" r:id="rId18"/>
    <p:sldId id="292" r:id="rId19"/>
    <p:sldId id="295" r:id="rId20"/>
    <p:sldId id="328" r:id="rId21"/>
    <p:sldId id="293" r:id="rId22"/>
    <p:sldId id="299" r:id="rId23"/>
    <p:sldId id="300" r:id="rId24"/>
    <p:sldId id="296" r:id="rId25"/>
    <p:sldId id="329" r:id="rId26"/>
    <p:sldId id="305" r:id="rId27"/>
    <p:sldId id="330" r:id="rId28"/>
    <p:sldId id="308" r:id="rId29"/>
    <p:sldId id="339" r:id="rId30"/>
    <p:sldId id="332" r:id="rId31"/>
    <p:sldId id="301" r:id="rId32"/>
    <p:sldId id="302" r:id="rId33"/>
    <p:sldId id="309" r:id="rId34"/>
    <p:sldId id="319" r:id="rId35"/>
    <p:sldId id="331" r:id="rId36"/>
    <p:sldId id="320" r:id="rId37"/>
    <p:sldId id="312" r:id="rId38"/>
    <p:sldId id="311" r:id="rId39"/>
    <p:sldId id="316" r:id="rId40"/>
    <p:sldId id="303" r:id="rId41"/>
    <p:sldId id="325" r:id="rId42"/>
    <p:sldId id="318" r:id="rId43"/>
    <p:sldId id="314" r:id="rId44"/>
    <p:sldId id="334" r:id="rId45"/>
    <p:sldId id="335" r:id="rId46"/>
    <p:sldId id="337" r:id="rId47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505316-E5B9-43B4-BFC0-95DDE9BF9A16}">
          <p14:sldIdLst>
            <p14:sldId id="277"/>
            <p14:sldId id="338"/>
            <p14:sldId id="257"/>
            <p14:sldId id="269"/>
          </p14:sldIdLst>
        </p14:section>
        <p14:section name="Untitled Section" id="{F90CDE68-0B6E-416B-AD6B-D6770B018542}">
          <p14:sldIdLst>
            <p14:sldId id="263"/>
            <p14:sldId id="261"/>
            <p14:sldId id="275"/>
            <p14:sldId id="262"/>
            <p14:sldId id="271"/>
            <p14:sldId id="273"/>
            <p14:sldId id="274"/>
            <p14:sldId id="276"/>
            <p14:sldId id="327"/>
            <p14:sldId id="288"/>
            <p14:sldId id="289"/>
            <p14:sldId id="290"/>
            <p14:sldId id="326"/>
            <p14:sldId id="292"/>
            <p14:sldId id="295"/>
            <p14:sldId id="328"/>
            <p14:sldId id="293"/>
            <p14:sldId id="299"/>
            <p14:sldId id="300"/>
            <p14:sldId id="296"/>
            <p14:sldId id="329"/>
            <p14:sldId id="305"/>
            <p14:sldId id="330"/>
            <p14:sldId id="308"/>
            <p14:sldId id="339"/>
            <p14:sldId id="332"/>
            <p14:sldId id="301"/>
            <p14:sldId id="302"/>
            <p14:sldId id="309"/>
            <p14:sldId id="319"/>
            <p14:sldId id="331"/>
            <p14:sldId id="320"/>
            <p14:sldId id="312"/>
            <p14:sldId id="311"/>
            <p14:sldId id="316"/>
            <p14:sldId id="303"/>
            <p14:sldId id="325"/>
            <p14:sldId id="318"/>
            <p14:sldId id="314"/>
            <p14:sldId id="334"/>
            <p14:sldId id="335"/>
            <p14:sldId id="3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239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5258" autoAdjust="0"/>
  </p:normalViewPr>
  <p:slideViewPr>
    <p:cSldViewPr>
      <p:cViewPr>
        <p:scale>
          <a:sx n="60" d="100"/>
          <a:sy n="60" d="100"/>
        </p:scale>
        <p:origin x="-1422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38701-1DB1-473E-8A81-F4F52CBD0D34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23BFA-F1BD-41D9-ABAA-8A9710F77CE3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12142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23BFA-F1BD-41D9-ABAA-8A9710F77CE3}" type="slidenum">
              <a:rPr lang="ro-RO" smtClean="0"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6924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23BFA-F1BD-41D9-ABAA-8A9710F77CE3}" type="slidenum">
              <a:rPr lang="ro-RO" smtClean="0"/>
              <a:t>26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949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6377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4253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0739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3608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1958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275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1273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151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94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6658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6401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85FFB-B28B-4E33-800B-3B6B69DFD541}" type="datetimeFigureOut">
              <a:rPr lang="ro-RO" smtClean="0"/>
              <a:t>01.11.2013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AAC83-A3B9-42FF-8F6B-B285C4C004E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837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ro/url?sa=i&amp;source=images&amp;cd=&amp;cad=rja&amp;docid=qPNmR5YY7ta3eM&amp;tbnid=_gZquZ0m2v7SZM:&amp;ved=0CAgQjRwwAA&amp;url=http://www.adoptiicaini.ro/boxer/cainii-boxer-necesita-un-antrenament-consistent-si-consecvent/&amp;ei=AlprUsOmHMnCtQauu4GwDA&amp;psig=AFQjCNFM4tky65iEYt6FGsRP8i4SX2UIYg&amp;ust=138285350649700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hyperlink" Target="http://www.google.ro/url?sa=i&amp;source=images&amp;cd=&amp;cad=rja&amp;docid=QCAfhc7zvW0tOM&amp;tbnid=H2ncJCPGHxX-nM:&amp;ved=0CAgQjRwwAA&amp;url=http://www.imperecheri.ro/index.php?loc=poze&amp;id_rasa=10148&amp;rasa=Teckel&amp;ei=TlprUtL6NofRsgaa8oFQ&amp;psig=AFQjCNH31u-PcguURvqMUm-OUH3ZgN6RBA&amp;ust=138285358293318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Ulcerul cornean aton la</a:t>
            </a:r>
            <a:br>
              <a:rPr lang="ro-RO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o-RO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câine</a:t>
            </a:r>
            <a:endParaRPr lang="ro-RO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2704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Congresul</a:t>
            </a:r>
            <a:r>
              <a:rPr lang="en-US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AMVAC</a:t>
            </a:r>
          </a:p>
          <a:p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Sinaia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noiembrie</a:t>
            </a:r>
            <a:r>
              <a:rPr lang="en-US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2013</a:t>
            </a:r>
          </a:p>
          <a:p>
            <a:endParaRPr lang="en-US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Iuliana</a:t>
            </a:r>
            <a:r>
              <a:rPr lang="en-US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Ionascu</a:t>
            </a:r>
            <a:endParaRPr lang="en-US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Facultatea</a:t>
            </a:r>
            <a:r>
              <a:rPr lang="en-US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Medicina</a:t>
            </a:r>
            <a:r>
              <a:rPr lang="en-US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Veterinara</a:t>
            </a:r>
            <a:r>
              <a:rPr lang="en-US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Bucuresti</a:t>
            </a:r>
            <a:endParaRPr lang="ro-RO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o-RO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203455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Kerry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Ketring</a:t>
            </a:r>
            <a:endParaRPr lang="ro-RO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49" y="1700808"/>
            <a:ext cx="6776838" cy="45365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Dinelli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Bras</a:t>
            </a:r>
            <a:endParaRPr lang="ro-RO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" y="1412777"/>
            <a:ext cx="7637389" cy="51125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8405"/>
            <a:ext cx="8155573" cy="5868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 atlas </a:t>
            </a:r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dupa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14 de </a:t>
            </a:r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munca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ro-RO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42" y="1600200"/>
            <a:ext cx="6661915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20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Ulcerul</a:t>
            </a:r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cornean</a:t>
            </a:r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Aton? </a:t>
            </a:r>
            <a:r>
              <a:rPr lang="en-US" sz="4000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Indolent?</a:t>
            </a:r>
            <a:endParaRPr lang="ro-RO" sz="4000" b="1" dirty="0">
              <a:solidFill>
                <a:srgbClr val="00B0F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Afecţiunile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corneei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sunt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facil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diagnosticat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pentru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</a:t>
            </a:r>
            <a:r>
              <a:rPr lang="vi-VN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avem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la </a:t>
            </a:r>
            <a:r>
              <a:rPr lang="en-US" sz="40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îndemân</a:t>
            </a:r>
            <a:r>
              <a:rPr lang="vi-VN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sz="4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pPr marL="0" indent="0" algn="ctr">
              <a:buNone/>
            </a:pPr>
            <a:r>
              <a:rPr lang="en-US" sz="4000" b="1" i="1" dirty="0" smtClean="0">
                <a:solidFill>
                  <a:srgbClr val="239D5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TESTUL CU FLUORESCEINĂ </a:t>
            </a:r>
          </a:p>
          <a:p>
            <a:pPr marL="0" indent="0" algn="ctr">
              <a:buNone/>
            </a:pPr>
            <a:r>
              <a:rPr lang="en-US" sz="4000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TESTUL SCHIRMER</a:t>
            </a:r>
          </a:p>
          <a:p>
            <a:pPr marL="0" indent="0" algn="ctr">
              <a:buNone/>
            </a:pPr>
            <a:endParaRPr lang="ro-RO" sz="4000" b="1" i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305800" cy="2312987"/>
          </a:xfrm>
        </p:spPr>
        <p:txBody>
          <a:bodyPr>
            <a:noAutofit/>
          </a:bodyPr>
          <a:lstStyle/>
          <a:p>
            <a:r>
              <a:rPr lang="ro-RO" sz="2000" b="1" i="1" dirty="0">
                <a:effectLst/>
                <a:latin typeface="Verdana" pitchFamily="34" charset="0"/>
              </a:rPr>
              <a:t>Din punct de vedere didactic, clinic şi</a:t>
            </a:r>
            <a:r>
              <a:rPr lang="en-US" sz="2000" b="1" i="1" dirty="0">
                <a:effectLst/>
                <a:latin typeface="Verdana" pitchFamily="34" charset="0"/>
              </a:rPr>
              <a:t> </a:t>
            </a:r>
            <a:r>
              <a:rPr lang="ro-RO" sz="2000" b="1" i="1" dirty="0">
                <a:effectLst/>
                <a:latin typeface="Verdana" pitchFamily="34" charset="0"/>
              </a:rPr>
              <a:t>terapeutic, </a:t>
            </a:r>
            <a:br>
              <a:rPr lang="ro-RO" sz="2000" b="1" i="1" dirty="0">
                <a:effectLst/>
                <a:latin typeface="Verdana" pitchFamily="34" charset="0"/>
              </a:rPr>
            </a:br>
            <a:r>
              <a:rPr lang="en-US" sz="2000" b="1" i="1" dirty="0">
                <a:effectLst/>
                <a:latin typeface="Verdana" pitchFamily="34" charset="0"/>
              </a:rPr>
              <a:t> le</a:t>
            </a:r>
            <a:r>
              <a:rPr lang="ro-RO" sz="2000" b="1" i="1" dirty="0">
                <a:effectLst/>
                <a:latin typeface="Verdana" pitchFamily="34" charset="0"/>
              </a:rPr>
              <a:t>ziunile corneene se clasifică în: </a:t>
            </a:r>
            <a:br>
              <a:rPr lang="ro-RO" sz="2000" b="1" i="1" dirty="0">
                <a:effectLst/>
                <a:latin typeface="Verdana" pitchFamily="34" charset="0"/>
              </a:rPr>
            </a:br>
            <a:r>
              <a:rPr lang="ro-RO" sz="2000" b="1" i="1" dirty="0">
                <a:effectLst/>
                <a:latin typeface="Verdana" pitchFamily="34" charset="0"/>
              </a:rPr>
              <a:t/>
            </a:r>
            <a:br>
              <a:rPr lang="ro-RO" sz="2000" b="1" i="1" dirty="0">
                <a:effectLst/>
                <a:latin typeface="Verdana" pitchFamily="34" charset="0"/>
              </a:rPr>
            </a:br>
            <a:r>
              <a:rPr lang="ro-RO" sz="2000" b="1" i="1" dirty="0" smtClean="0">
                <a:solidFill>
                  <a:srgbClr val="00B050"/>
                </a:solidFill>
                <a:effectLst/>
                <a:latin typeface="Verdana" pitchFamily="34" charset="0"/>
              </a:rPr>
              <a:t>1</a:t>
            </a:r>
            <a:r>
              <a:rPr lang="en-US" sz="2000" b="1" i="1" dirty="0" smtClean="0">
                <a:solidFill>
                  <a:srgbClr val="00B050"/>
                </a:solidFill>
                <a:effectLst/>
                <a:latin typeface="Verdana" pitchFamily="34" charset="0"/>
              </a:rPr>
              <a:t>. </a:t>
            </a:r>
            <a:r>
              <a:rPr lang="ro-RO" sz="2000" b="1" i="1" dirty="0" smtClean="0">
                <a:solidFill>
                  <a:srgbClr val="00B050"/>
                </a:solidFill>
                <a:effectLst/>
                <a:latin typeface="Verdana" pitchFamily="34" charset="0"/>
              </a:rPr>
              <a:t>SUPERFICIALE</a:t>
            </a:r>
            <a:r>
              <a:rPr lang="ro-RO" sz="2000" b="1" i="1" dirty="0">
                <a:effectLst/>
                <a:latin typeface="Verdana" pitchFamily="34" charset="0"/>
              </a:rPr>
              <a:t/>
            </a:r>
            <a:br>
              <a:rPr lang="ro-RO" sz="2000" b="1" i="1" dirty="0">
                <a:effectLst/>
                <a:latin typeface="Verdana" pitchFamily="34" charset="0"/>
              </a:rPr>
            </a:br>
            <a:r>
              <a:rPr lang="ro-RO" sz="2000" b="1" i="1" dirty="0" smtClean="0">
                <a:solidFill>
                  <a:srgbClr val="0070C0"/>
                </a:solidFill>
                <a:effectLst/>
                <a:latin typeface="Verdana" pitchFamily="34" charset="0"/>
              </a:rPr>
              <a:t>2</a:t>
            </a:r>
            <a:r>
              <a:rPr lang="en-US" sz="2000" b="1" i="1" dirty="0" smtClean="0">
                <a:solidFill>
                  <a:srgbClr val="0070C0"/>
                </a:solidFill>
                <a:effectLst/>
                <a:latin typeface="Verdana" pitchFamily="34" charset="0"/>
              </a:rPr>
              <a:t>.</a:t>
            </a:r>
            <a:r>
              <a:rPr lang="ro-RO" sz="2000" b="1" i="1" dirty="0" smtClean="0">
                <a:solidFill>
                  <a:srgbClr val="0070C0"/>
                </a:solidFill>
                <a:effectLst/>
                <a:latin typeface="Verdana" pitchFamily="34" charset="0"/>
              </a:rPr>
              <a:t>  </a:t>
            </a:r>
            <a:r>
              <a:rPr lang="ro-RO" sz="2000" b="1" i="1" dirty="0">
                <a:solidFill>
                  <a:srgbClr val="0070C0"/>
                </a:solidFill>
                <a:effectLst/>
                <a:latin typeface="Verdana" pitchFamily="34" charset="0"/>
              </a:rPr>
              <a:t>PROFUNDE sau stromale </a:t>
            </a:r>
            <a:r>
              <a:rPr lang="ro-RO" sz="2000" b="1" i="1" dirty="0">
                <a:effectLst/>
                <a:latin typeface="Verdana" pitchFamily="34" charset="0"/>
              </a:rPr>
              <a:t/>
            </a:r>
            <a:br>
              <a:rPr lang="ro-RO" sz="2000" b="1" i="1" dirty="0">
                <a:effectLst/>
                <a:latin typeface="Verdana" pitchFamily="34" charset="0"/>
              </a:rPr>
            </a:br>
            <a:r>
              <a:rPr lang="ro-RO" sz="2000" b="1" i="1" dirty="0">
                <a:effectLst/>
                <a:latin typeface="Verdana" pitchFamily="34" charset="0"/>
              </a:rPr>
              <a:t>(ce se complică frecvent cu DESMETOCELUL)</a:t>
            </a:r>
            <a:br>
              <a:rPr lang="ro-RO" sz="2000" b="1" i="1" dirty="0">
                <a:effectLst/>
                <a:latin typeface="Verdana" pitchFamily="34" charset="0"/>
              </a:rPr>
            </a:br>
            <a:r>
              <a:rPr lang="ro-RO" sz="2000" b="1" i="1" dirty="0" smtClean="0">
                <a:solidFill>
                  <a:srgbClr val="C00000"/>
                </a:solidFill>
                <a:effectLst/>
                <a:latin typeface="Verdana" pitchFamily="34" charset="0"/>
              </a:rPr>
              <a:t>3</a:t>
            </a:r>
            <a:r>
              <a:rPr lang="en-US" sz="2000" b="1" i="1" dirty="0" smtClean="0">
                <a:solidFill>
                  <a:srgbClr val="C00000"/>
                </a:solidFill>
                <a:effectLst/>
                <a:latin typeface="Verdana" pitchFamily="34" charset="0"/>
              </a:rPr>
              <a:t>.</a:t>
            </a:r>
            <a:r>
              <a:rPr lang="ro-RO" sz="2000" b="1" i="1" dirty="0" smtClean="0">
                <a:solidFill>
                  <a:srgbClr val="C00000"/>
                </a:solidFill>
                <a:effectLst/>
                <a:latin typeface="Verdana" pitchFamily="34" charset="0"/>
              </a:rPr>
              <a:t> </a:t>
            </a:r>
            <a:r>
              <a:rPr lang="ro-RO" sz="2000" b="1" i="1" dirty="0">
                <a:solidFill>
                  <a:srgbClr val="C00000"/>
                </a:solidFill>
                <a:effectLst/>
                <a:latin typeface="Verdana" pitchFamily="34" charset="0"/>
              </a:rPr>
              <a:t>PENETRA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Verdana" pitchFamily="34" charset="0"/>
              </a:rPr>
              <a:t>N</a:t>
            </a:r>
            <a:r>
              <a:rPr lang="ro-RO" sz="2000" b="1" i="1" dirty="0">
                <a:solidFill>
                  <a:srgbClr val="C00000"/>
                </a:solidFill>
                <a:effectLst/>
                <a:latin typeface="Verdana" pitchFamily="34" charset="0"/>
              </a:rPr>
              <a:t>TE</a:t>
            </a:r>
            <a:r>
              <a:rPr lang="en-US" sz="2000" b="1" i="1" dirty="0">
                <a:solidFill>
                  <a:srgbClr val="C00000"/>
                </a:solidFill>
                <a:effectLst/>
                <a:latin typeface="Verdana" pitchFamily="34" charset="0"/>
              </a:rPr>
              <a:t/>
            </a:r>
            <a:br>
              <a:rPr lang="en-US" sz="2000" b="1" i="1" dirty="0">
                <a:solidFill>
                  <a:srgbClr val="C00000"/>
                </a:solidFill>
                <a:effectLst/>
                <a:latin typeface="Verdana" pitchFamily="34" charset="0"/>
              </a:rPr>
            </a:br>
            <a:endParaRPr lang="en-US" sz="2000" b="1" i="1" dirty="0">
              <a:solidFill>
                <a:srgbClr val="C00000"/>
              </a:solidFill>
              <a:effectLst/>
              <a:latin typeface="Verdana" pitchFamily="34" charset="0"/>
            </a:endParaRP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851150"/>
            <a:ext cx="6096000" cy="366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1143000" y="3657600"/>
            <a:ext cx="1752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1143000" y="4267200"/>
            <a:ext cx="6400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1066800" y="5257800"/>
            <a:ext cx="72390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117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Ulcerul</a:t>
            </a: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cornean</a:t>
            </a: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Aton? </a:t>
            </a:r>
            <a:r>
              <a:rPr lang="en-US" b="1" dirty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Indolent?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853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Definitie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Leziune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corneei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fara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tendinta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vindecare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Puncte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n-US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sprijin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Rasa</a:t>
            </a:r>
          </a:p>
          <a:p>
            <a:pPr marL="514350" indent="-514350">
              <a:buAutoNum type="arabicPeriod"/>
            </a:pP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Vârsta</a:t>
            </a:r>
            <a:endParaRPr lang="en-US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Faptul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nu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raspunde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……la un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tratament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clasic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?????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uita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intrebi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o 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terapie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pentru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afectiuni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osteo-articulare</a:t>
            </a:r>
            <a:endParaRPr lang="ro-RO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Alta </a:t>
            </a:r>
            <a:r>
              <a:rPr lang="en-US" sz="4000" b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definitie</a:t>
            </a:r>
            <a:r>
              <a:rPr lang="en-US" sz="4000" b="1" dirty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br>
              <a:rPr lang="en-US" sz="4000" b="1" dirty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o-RO" sz="4000" b="1" dirty="0">
              <a:solidFill>
                <a:srgbClr val="00B0F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Ulcerul </a:t>
            </a:r>
            <a:r>
              <a:rPr lang="en-US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cornean</a:t>
            </a: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Aton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sau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Indolent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b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n-US" b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afectiune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care: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00B0F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 Ne da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batai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cap </a:t>
            </a:r>
          </a:p>
          <a:p>
            <a:pPr marL="0" indent="0" algn="ctr">
              <a:buNone/>
            </a:pP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Isterizeaza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proprietarul</a:t>
            </a:r>
            <a:endParaRPr lang="en-US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Dar </a:t>
            </a:r>
            <a:r>
              <a:rPr lang="en-US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aduce</a:t>
            </a:r>
            <a:r>
              <a:rPr lang="en-US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bani</a:t>
            </a:r>
            <a:r>
              <a:rPr lang="en-US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clinicii</a:t>
            </a:r>
            <a:r>
              <a:rPr lang="en-US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99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Recunoasteti</a:t>
            </a:r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personajul</a:t>
            </a:r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b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Mic</a:t>
            </a:r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rau</a:t>
            </a:r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putinos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ro-RO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47" y="1711349"/>
            <a:ext cx="5639105" cy="4525963"/>
          </a:xfrm>
        </p:spPr>
      </p:pic>
    </p:spTree>
    <p:extLst>
      <p:ext uri="{BB962C8B-B14F-4D97-AF65-F5344CB8AC3E}">
        <p14:creationId xmlns:p14="http://schemas.microsoft.com/office/powerpoint/2010/main" val="1647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Boxer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sau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Teckel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distrofii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corneene</a:t>
            </a:r>
            <a:endParaRPr lang="ro-RO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http://www.adoptiicaini.ro/imagini-caini/2010/01/Cainii-din-rasa-Boxer-au-tendinta-de-a-se-lupta-intre-ei-575x574.jpg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0" y="1700808"/>
            <a:ext cx="4185440" cy="41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mperecheri.ro/images/poze_0/147/pic147448_caine_Tecke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33076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7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026" name="Picture 2" descr="C:\Users\Iuliana\Pictures\tailanda\tailanda insula james bond\DSC01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62018"/>
            <a:ext cx="8676456" cy="65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diferente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vedeti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ro-RO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7601"/>
            <a:ext cx="4176464" cy="445885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69" y="1412776"/>
            <a:ext cx="4374487" cy="4032448"/>
          </a:xfrm>
        </p:spPr>
      </p:pic>
    </p:spTree>
    <p:extLst>
      <p:ext uri="{BB962C8B-B14F-4D97-AF65-F5344CB8AC3E}">
        <p14:creationId xmlns:p14="http://schemas.microsoft.com/office/powerpoint/2010/main" val="36305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Tratamentul</a:t>
            </a:r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clasic</a:t>
            </a:r>
            <a:endParaRPr lang="ro-RO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7853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92D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TESTUL CU FLUORESCEINA ESTE INTOTDEAUNA POZITIV</a:t>
            </a:r>
          </a:p>
          <a:p>
            <a:pPr marL="0" indent="0">
              <a:buNone/>
            </a:pP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Cicatrizante</a:t>
            </a: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olir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cu 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vitamine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aminoacizi</a:t>
            </a: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</a:t>
            </a:r>
            <a:r>
              <a:rPr lang="en-US" sz="24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Corneregel</a:t>
            </a:r>
            <a:endParaRPr lang="en-US" sz="2400" b="1" dirty="0">
              <a:solidFill>
                <a:srgbClr val="FF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</a:t>
            </a:r>
            <a:r>
              <a:rPr lang="en-US" sz="24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Xanternet</a:t>
            </a:r>
            <a:endParaRPr lang="en-US" sz="2400" b="1" dirty="0" smtClean="0">
              <a:solidFill>
                <a:srgbClr val="FF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4. 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HyCare</a:t>
            </a: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Anbitiotice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colire</a:t>
            </a: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 ANTIIFLAMATORII!!!!!!!!!!!!!</a:t>
            </a:r>
            <a:endParaRPr lang="ro-RO" sz="2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1978025"/>
          </a:xfrm>
        </p:spPr>
        <p:txBody>
          <a:bodyPr>
            <a:normAutofit/>
          </a:bodyPr>
          <a:lstStyle/>
          <a:p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Stii</a:t>
            </a:r>
            <a:r>
              <a:rPr lang="en-US" sz="2400" b="1" i="1" dirty="0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ce</a:t>
            </a:r>
            <a:r>
              <a:rPr lang="en-US" sz="2400" b="1" i="1" dirty="0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2400" b="1" i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400" b="1" i="1" dirty="0" err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esti</a:t>
            </a:r>
            <a:r>
              <a:rPr lang="en-US" sz="2400" b="1" i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sigur</a:t>
            </a:r>
            <a:r>
              <a:rPr lang="en-US" sz="2400" b="1" i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</a:t>
            </a:r>
            <a:r>
              <a:rPr lang="en-US" sz="2400" b="1" i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diagnosticul</a:t>
            </a:r>
            <a:r>
              <a:rPr lang="en-US" sz="2400" b="1" i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tau </a:t>
            </a:r>
            <a:r>
              <a:rPr lang="en-US" sz="2400" b="1" i="1" dirty="0" err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2400" b="1" i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CORECT</a:t>
            </a:r>
            <a:br>
              <a:rPr lang="en-US" sz="2400" b="1" i="1" dirty="0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dar</a:t>
            </a:r>
            <a:r>
              <a:rPr lang="en-US" sz="2400" b="1" i="1" dirty="0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nu </a:t>
            </a:r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stii</a:t>
            </a:r>
            <a:r>
              <a:rPr lang="en-US" sz="2400" b="1" i="1" dirty="0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ce</a:t>
            </a:r>
            <a:r>
              <a:rPr lang="en-US" sz="2400" b="1" i="1" dirty="0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nu </a:t>
            </a:r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raspunde</a:t>
            </a:r>
            <a:r>
              <a:rPr lang="en-US" sz="2400" b="1" i="1" dirty="0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la </a:t>
            </a:r>
            <a:r>
              <a:rPr lang="en-US" sz="2400" b="1" i="1" dirty="0" err="1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tratament</a:t>
            </a:r>
            <a:r>
              <a:rPr lang="en-US" sz="2400" b="1" i="1" dirty="0" smtClean="0">
                <a:solidFill>
                  <a:srgbClr val="00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???</a:t>
            </a:r>
            <a:endParaRPr lang="en-US" sz="2400" b="1" i="1" dirty="0">
              <a:solidFill>
                <a:srgbClr val="00FF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0660" name="Picture 4" descr="?!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4713"/>
            <a:ext cx="6248400" cy="45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3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Diferente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intre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cele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doua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leziuni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ro-RO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72" y="1891960"/>
            <a:ext cx="4038600" cy="3942442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7" y="1988840"/>
            <a:ext cx="4191517" cy="3816424"/>
          </a:xfrm>
        </p:spPr>
      </p:pic>
    </p:spTree>
    <p:extLst>
      <p:ext uri="{BB962C8B-B14F-4D97-AF65-F5344CB8AC3E}">
        <p14:creationId xmlns:p14="http://schemas.microsoft.com/office/powerpoint/2010/main" val="13164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Boxer,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mascul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7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</a:t>
            </a:r>
            <a:endParaRPr lang="ro-RO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6634"/>
            <a:ext cx="5688632" cy="5180718"/>
          </a:xfrm>
        </p:spPr>
      </p:pic>
    </p:spTree>
    <p:extLst>
      <p:ext uri="{BB962C8B-B14F-4D97-AF65-F5344CB8AC3E}">
        <p14:creationId xmlns:p14="http://schemas.microsoft.com/office/powerpoint/2010/main" val="21963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AI NEVOIE DE LUPA!</a:t>
            </a:r>
            <a:endParaRPr lang="ro-RO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Testul</a:t>
            </a:r>
            <a:r>
              <a:rPr lang="en-US" sz="40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cu </a:t>
            </a:r>
            <a:r>
              <a:rPr lang="en-US" sz="4000" b="1" dirty="0" err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fluoresceina</a:t>
            </a:r>
            <a:r>
              <a:rPr lang="en-US" sz="40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40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POZITIV!</a:t>
            </a: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Testul</a:t>
            </a:r>
            <a:r>
              <a:rPr lang="en-US" sz="4000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Schirmer</a:t>
            </a:r>
            <a:r>
              <a:rPr lang="en-US" sz="4000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4000" b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normal! </a:t>
            </a:r>
          </a:p>
          <a:p>
            <a:pPr marL="0" indent="0" algn="ctr">
              <a:buNone/>
            </a:pPr>
            <a:endParaRPr lang="en-US" sz="4000" b="1" dirty="0" smtClean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Colorantul</a:t>
            </a:r>
            <a:r>
              <a:rPr lang="en-US" sz="40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intra sub </a:t>
            </a:r>
            <a:r>
              <a:rPr lang="en-US" sz="40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epiteliul</a:t>
            </a:r>
            <a:r>
              <a:rPr lang="en-US" sz="40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cornean</a:t>
            </a:r>
            <a:r>
              <a:rPr lang="en-US" sz="40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anterior!</a:t>
            </a:r>
          </a:p>
          <a:p>
            <a:pPr marL="0" indent="0" algn="ctr">
              <a:buNone/>
            </a:pPr>
            <a:endParaRPr lang="en-US" sz="4000" b="1" dirty="0" smtClean="0">
              <a:solidFill>
                <a:srgbClr val="FF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 se </a:t>
            </a:r>
            <a:r>
              <a:rPr lang="en-US" sz="4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vascularizeza</a:t>
            </a:r>
            <a:r>
              <a:rPr lang="en-US" sz="4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pentru</a:t>
            </a:r>
            <a:r>
              <a:rPr lang="en-US" sz="4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</a:t>
            </a:r>
            <a:r>
              <a:rPr lang="en-US" sz="4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ochiul</a:t>
            </a:r>
            <a:r>
              <a:rPr lang="en-US" sz="4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nu "</a:t>
            </a:r>
            <a:r>
              <a:rPr lang="en-US" sz="4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percepe</a:t>
            </a:r>
            <a:r>
              <a:rPr lang="en-US" sz="4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" </a:t>
            </a:r>
            <a:r>
              <a:rPr lang="en-US" sz="4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leziunea</a:t>
            </a:r>
            <a:r>
              <a:rPr lang="en-US" sz="4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</a:p>
          <a:p>
            <a:pPr marL="0" indent="0" algn="ctr">
              <a:buNone/>
            </a:pPr>
            <a:endParaRPr lang="en-US" sz="4000" b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sz="4000" b="1" dirty="0" smtClean="0">
              <a:solidFill>
                <a:srgbClr val="FF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Pentru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vindeca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ulcerul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cornean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indolent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sau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aton</a:t>
            </a:r>
            <a:endParaRPr lang="ro-RO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ABSOLUT NECESARA ESTE DEBRIDAREA</a:t>
            </a:r>
          </a:p>
          <a:p>
            <a:pPr marL="0" indent="0" algn="ctr">
              <a:buNone/>
            </a:pP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betisor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vata</a:t>
            </a:r>
            <a:endParaRPr lang="en-US" sz="2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 lama de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bisturiu</a:t>
            </a:r>
            <a:endParaRPr lang="en-US" sz="2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3.  ALGER BRUSH</a:t>
            </a:r>
          </a:p>
          <a:p>
            <a:pPr marL="0" indent="0" algn="ctr">
              <a:buNone/>
            </a:pP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nevoie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colir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cu BENOXICAINA)</a:t>
            </a:r>
          </a:p>
          <a:p>
            <a:pPr marL="0" indent="0" algn="ctr">
              <a:buNone/>
            </a:pPr>
            <a:endParaRPr lang="en-US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UITA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tehnicile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descrise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en-US" sz="28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carti</a:t>
            </a:r>
            <a:r>
              <a:rPr lang="en-US" sz="28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(GRID)!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 INCERCA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niciodata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la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pisici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vei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obtine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mai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rapid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sechestru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din </a:t>
            </a:r>
            <a:r>
              <a:rPr lang="en-US" sz="2800" b="1" dirty="0" err="1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lume</a:t>
            </a:r>
            <a:r>
              <a:rPr lang="en-US" sz="2800" b="1" dirty="0" smtClean="0">
                <a:solidFill>
                  <a:srgbClr val="FF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ro-RO" sz="2800" b="1" dirty="0">
              <a:solidFill>
                <a:srgbClr val="FF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6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</a:t>
            </a:r>
            <a:r>
              <a:rPr lang="en-US" dirty="0" err="1" smtClean="0"/>
              <a:t>pe</a:t>
            </a:r>
            <a:r>
              <a:rPr lang="en-US" dirty="0" smtClean="0"/>
              <a:t> glob </a:t>
            </a:r>
            <a:r>
              <a:rPr lang="en-US" dirty="0" err="1" smtClean="0"/>
              <a:t>cular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493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ALEGE </a:t>
            </a:r>
            <a:r>
              <a:rPr lang="en-US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</a:t>
            </a:r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</a:t>
            </a:r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se POTRIVESTE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ro-RO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Debridare</a:t>
            </a:r>
            <a:r>
              <a:rPr lang="en-US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tratament</a:t>
            </a:r>
            <a:r>
              <a:rPr lang="en-US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LOCAL</a:t>
            </a:r>
          </a:p>
          <a:p>
            <a:pPr marL="0" indent="0">
              <a:buNone/>
            </a:pPr>
            <a:endParaRPr lang="en-US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Cicatrizante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antibiotice</a:t>
            </a:r>
            <a:endParaRPr lang="en-US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LCT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colire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cicatrizante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antibiotice</a:t>
            </a:r>
            <a:endParaRPr lang="en-US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LCT de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colagen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VETSHILD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tarsorafia</a:t>
            </a:r>
            <a:endParaRPr lang="en-US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Numai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tarsorafia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timp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3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saptamani</a:t>
            </a:r>
            <a:endParaRPr lang="en-US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ro-RO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</a:t>
            </a:r>
            <a:r>
              <a:rPr lang="en-US" dirty="0"/>
              <a:t>G</a:t>
            </a:r>
            <a:r>
              <a:rPr lang="en-US" dirty="0" smtClean="0"/>
              <a:t>oogle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dirty="0" err="1" smtClean="0"/>
              <a:t>betisor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Alger brush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752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47248" cy="2146250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Când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spui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13???? E de r</a:t>
            </a:r>
            <a:r>
              <a:rPr lang="vi-VN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u!</a:t>
            </a:r>
            <a:b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Când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spui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şi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Marti 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şi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13 </a:t>
            </a:r>
            <a:b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adev</a:t>
            </a:r>
            <a:r>
              <a:rPr lang="vi-VN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rat</a:t>
            </a:r>
            <a:r>
              <a:rPr lang="vi-VN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catastrof</a:t>
            </a:r>
            <a:r>
              <a:rPr lang="vi-VN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?!</a:t>
            </a:r>
            <a:b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Când</a:t>
            </a:r>
            <a:r>
              <a:rPr lang="en-US" sz="32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spui</a:t>
            </a:r>
            <a:r>
              <a:rPr lang="en-US" sz="32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anul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2013?</a:t>
            </a:r>
            <a:endParaRPr lang="ro-RO" sz="3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Pentru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mine a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fost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cel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mai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plin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an al 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carierei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mele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sau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cel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mai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fericit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an al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vietii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mele</a:t>
            </a:r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 </a:t>
            </a:r>
          </a:p>
          <a:p>
            <a:pPr marL="0" indent="0" algn="ctr">
              <a:buNone/>
            </a:pPr>
            <a:r>
              <a:rPr lang="en-US" b="1" i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Bineinteles</a:t>
            </a:r>
            <a:r>
              <a:rPr lang="en-US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cu </a:t>
            </a:r>
            <a:r>
              <a:rPr lang="en-US" b="1" i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exceptia</a:t>
            </a:r>
            <a:r>
              <a:rPr lang="en-US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anului</a:t>
            </a:r>
            <a:r>
              <a:rPr lang="en-US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când</a:t>
            </a:r>
            <a:r>
              <a:rPr lang="en-US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m-am c</a:t>
            </a:r>
            <a:r>
              <a:rPr lang="vi-VN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vi-VN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ă</a:t>
            </a:r>
            <a:r>
              <a:rPr lang="en-US" b="1" i="1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torit</a:t>
            </a:r>
            <a:r>
              <a:rPr lang="en-US" b="1" i="1" dirty="0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32943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1905000"/>
          </a:xfrm>
        </p:spPr>
        <p:txBody>
          <a:bodyPr/>
          <a:lstStyle/>
          <a:p>
            <a:r>
              <a:rPr lang="en-US" sz="2800" b="1" i="1" dirty="0" err="1" smtClean="0">
                <a:effectLst/>
              </a:rPr>
              <a:t>Cicatrizante</a:t>
            </a:r>
            <a:r>
              <a:rPr lang="en-US" sz="2800" b="1" i="1" dirty="0" smtClean="0">
                <a:effectLst/>
              </a:rPr>
              <a:t> </a:t>
            </a:r>
            <a:r>
              <a:rPr lang="en-US" sz="2800" b="1" i="1" dirty="0" err="1" smtClean="0">
                <a:effectLst/>
              </a:rPr>
              <a:t>si</a:t>
            </a:r>
            <a:r>
              <a:rPr lang="en-US" sz="2800" b="1" i="1" dirty="0" smtClean="0">
                <a:effectLst/>
              </a:rPr>
              <a:t> </a:t>
            </a:r>
            <a:r>
              <a:rPr lang="en-US" sz="2800" b="1" i="1" dirty="0"/>
              <a:t>l</a:t>
            </a:r>
            <a:r>
              <a:rPr lang="ro-RO" sz="2800" b="1" i="1" dirty="0" smtClean="0">
                <a:effectLst/>
              </a:rPr>
              <a:t>entilele </a:t>
            </a:r>
            <a:r>
              <a:rPr lang="ro-RO" sz="2800" b="1" i="1" dirty="0">
                <a:effectLst/>
              </a:rPr>
              <a:t>de contact terapeutice</a:t>
            </a:r>
            <a:br>
              <a:rPr lang="ro-RO" sz="2800" b="1" i="1" dirty="0">
                <a:effectLst/>
              </a:rPr>
            </a:br>
            <a:r>
              <a:rPr lang="ro-RO" sz="2800" b="1" i="1" dirty="0">
                <a:effectLst/>
              </a:rPr>
              <a:t>De uz veterinar </a:t>
            </a:r>
            <a:r>
              <a:rPr lang="ro-RO" sz="2800" b="1" i="1" dirty="0">
                <a:solidFill>
                  <a:srgbClr val="00FF00"/>
                </a:solidFill>
                <a:effectLst/>
              </a:rPr>
              <a:t>ACRIVET</a:t>
            </a:r>
            <a:br>
              <a:rPr lang="ro-RO" sz="2800" b="1" i="1" dirty="0">
                <a:solidFill>
                  <a:srgbClr val="00FF00"/>
                </a:solidFill>
                <a:effectLst/>
              </a:rPr>
            </a:br>
            <a:r>
              <a:rPr lang="ro-RO" sz="2800" b="1" i="1" dirty="0">
                <a:effectLst/>
              </a:rPr>
              <a:t>De uz uman orice nume!</a:t>
            </a:r>
            <a:r>
              <a:rPr lang="en-US" sz="2800" b="1" i="1" dirty="0">
                <a:effectLst/>
              </a:rPr>
              <a:t/>
            </a:r>
            <a:br>
              <a:rPr lang="en-US" sz="2800" b="1" i="1" dirty="0">
                <a:effectLst/>
              </a:rPr>
            </a:br>
            <a:endParaRPr lang="en-US" sz="2800" b="1" i="1" dirty="0">
              <a:effectLst/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97" y="4530061"/>
            <a:ext cx="4985603" cy="21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7467600" y="24384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o-RO">
              <a:latin typeface="Verdana" pitchFamily="34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038600" cy="2685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4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53"/>
    </mc:Choice>
    <mc:Fallback xmlns="">
      <p:transition spd="slow" advTm="7095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Albert, 13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Bichon</a:t>
            </a:r>
            <a:b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azi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la 7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zile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Antibiotice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HyCare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o-RO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3" y="1700807"/>
            <a:ext cx="3919395" cy="418440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19" y="1772816"/>
            <a:ext cx="4106778" cy="4032448"/>
          </a:xfrm>
        </p:spPr>
      </p:pic>
    </p:spTree>
    <p:extLst>
      <p:ext uri="{BB962C8B-B14F-4D97-AF65-F5344CB8AC3E}">
        <p14:creationId xmlns:p14="http://schemas.microsoft.com/office/powerpoint/2010/main" val="27835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Contabil</a:t>
            </a: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, Boxer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9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azi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la 7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zile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HyCare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o-RO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315865" cy="381642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308866" cy="38164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Fittness</a:t>
            </a:r>
            <a:r>
              <a:rPr lang="en-US" dirty="0"/>
              <a:t>, </a:t>
            </a:r>
            <a:r>
              <a:rPr lang="en-US" dirty="0" smtClean="0"/>
              <a:t>Boxer,7 </a:t>
            </a:r>
            <a:r>
              <a:rPr lang="en-US" dirty="0" err="1" smtClean="0"/>
              <a:t>ani</a:t>
            </a:r>
            <a:endParaRPr lang="ro-RO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7854"/>
            <a:ext cx="4032448" cy="41793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87" y="1991096"/>
            <a:ext cx="4369901" cy="403019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Google, Beagle, 10 </a:t>
            </a:r>
            <a:r>
              <a:rPr lang="en-US" sz="40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</a:t>
            </a:r>
            <a:endParaRPr lang="ro-RO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67895"/>
            <a:ext cx="5789829" cy="46974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27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Bichon, 9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ebridare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cu Alger brush</a:t>
            </a:r>
            <a:endParaRPr lang="ro-RO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6" y="2924944"/>
            <a:ext cx="4038600" cy="356011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038600" cy="38840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Bichon, 12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Test 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Schirmer</a:t>
            </a: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0 mm/min</a:t>
            </a:r>
            <a:endParaRPr lang="ro-RO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70313"/>
            <a:ext cx="5094688" cy="46110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Amstaff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12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localizarea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clasica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UI!</a:t>
            </a:r>
            <a:b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Verifica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existenta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corpului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strain la fata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interna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 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PT?? </a:t>
            </a:r>
            <a:endParaRPr lang="ro-RO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1946576"/>
            <a:ext cx="4680520" cy="45787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Shi Tzu, 7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luni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Verifica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firul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la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operatia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"Cherry eye"</a:t>
            </a:r>
            <a:endParaRPr lang="ro-RO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4314"/>
            <a:ext cx="4038600" cy="38890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84784"/>
            <a:ext cx="4240762" cy="385303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0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Pekinez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10 </a:t>
            </a:r>
            <a:r>
              <a:rPr lang="en-US" sz="3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luni</a:t>
            </a:r>
            <a:r>
              <a:rPr lang="en-US" sz="3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32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Operat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de 10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zile</a:t>
            </a:r>
            <a:r>
              <a:rPr lang="en-US" sz="3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"Cherry </a:t>
            </a:r>
            <a:r>
              <a:rPr lang="en-US" sz="3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eye"</a:t>
            </a:r>
            <a:endParaRPr lang="ro-RO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9742"/>
            <a:ext cx="4038600" cy="413359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816424" cy="406312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4608512" cy="65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2" y="2060848"/>
            <a:ext cx="271273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debrida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dupa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extragerea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corpului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strain!</a:t>
            </a:r>
            <a:b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produce 100% o UVEITA!</a:t>
            </a:r>
            <a:endParaRPr lang="ro-RO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74" y="1600200"/>
            <a:ext cx="486785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debrida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leziuni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vascularizate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cand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testul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cu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fluoresceina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negativ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Colire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cu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antiiflamatorii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ro-RO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4155"/>
            <a:ext cx="3682752" cy="412717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538736" cy="39657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19" y="5733256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49817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debrida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leziuni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care au aspect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asemanator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urmei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lasate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o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piatra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aruncata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apa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("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cerc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cerc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")!</a:t>
            </a:r>
            <a:endParaRPr lang="ro-RO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0" y="2896245"/>
            <a:ext cx="4268510" cy="355709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4824"/>
            <a:ext cx="4038600" cy="36822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733256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7142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debrida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ochi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cu KC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sicca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care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cale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produca</a:t>
            </a:r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  </a:t>
            </a:r>
            <a:r>
              <a:rPr lang="en-US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desmetocel</a:t>
            </a:r>
            <a:r>
              <a:rPr lang="en-US" sz="2800" dirty="0" smtClean="0"/>
              <a:t>!</a:t>
            </a:r>
            <a:endParaRPr lang="ro-RO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04864"/>
            <a:ext cx="4551706" cy="426722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Multumesc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rabdare</a:t>
            </a:r>
            <a:r>
              <a:rPr lang="en-US" dirty="0" smtClean="0"/>
              <a:t>!</a:t>
            </a:r>
            <a:endParaRPr lang="ro-RO" dirty="0"/>
          </a:p>
        </p:txBody>
      </p:sp>
      <p:pic>
        <p:nvPicPr>
          <p:cNvPr id="1026" name="Picture 2" descr="C:\Users\Iuliana\Desktop\Aparat nikon 2013\concediu 2013\14 august 2013 zbor cu balonul\DSC_0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Nelamuriri</a:t>
            </a:r>
            <a:r>
              <a:rPr lang="en-US" dirty="0" smtClean="0"/>
              <a:t>?</a:t>
            </a:r>
            <a:endParaRPr lang="ro-RO" dirty="0"/>
          </a:p>
        </p:txBody>
      </p:sp>
      <p:pic>
        <p:nvPicPr>
          <p:cNvPr id="2050" name="Picture 2" descr="C:\Users\Iuliana\Desktop\Aparat nikon 2013\concediu 2013\14 august 2013 zbor cu balonul\DSC_06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Multumesc</a:t>
            </a:r>
            <a:r>
              <a:rPr lang="en-US" dirty="0" smtClean="0"/>
              <a:t> din </a:t>
            </a:r>
            <a:r>
              <a:rPr lang="en-US" dirty="0" err="1" smtClean="0"/>
              <a:t>nou</a:t>
            </a:r>
            <a:r>
              <a:rPr lang="en-US" dirty="0" smtClean="0"/>
              <a:t>!</a:t>
            </a:r>
            <a:endParaRPr lang="ro-RO" dirty="0"/>
          </a:p>
        </p:txBody>
      </p:sp>
      <p:pic>
        <p:nvPicPr>
          <p:cNvPr id="1026" name="Picture 2" descr="http://www.exn.ro/poze/pozeexn/366.jpg">
            <a:hlinkClick r:id="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27" y="119675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Workshop </a:t>
            </a:r>
            <a:r>
              <a:rPr lang="en-US" sz="36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endolaser</a:t>
            </a:r>
            <a:endParaRPr lang="ro-RO" sz="36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344586" cy="9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Workshop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chirurgia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corneei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utilizand</a:t>
            </a:r>
            <a:r>
              <a:rPr lang="en-US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membrane </a:t>
            </a:r>
            <a:r>
              <a:rPr lang="en-US" sz="32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amniotice</a:t>
            </a:r>
            <a:endParaRPr lang="ro-RO" sz="3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912768" cy="46275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17232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704" y="274638"/>
            <a:ext cx="7757096" cy="1143000"/>
          </a:xfrm>
        </p:spPr>
        <p:txBody>
          <a:bodyPr/>
          <a:lstStyle/>
          <a:p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Spanish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oftalmoveti</a:t>
            </a:r>
            <a:endParaRPr lang="ro-RO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7219948" cy="48004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280234" cy="55054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79" y="5661248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Kristine </a:t>
            </a:r>
            <a:r>
              <a:rPr lang="en-US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Narfstrom</a:t>
            </a:r>
            <a:endParaRPr lang="ro-RO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76" y="1931212"/>
            <a:ext cx="6758247" cy="45221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3563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469</Words>
  <Application>Microsoft Office PowerPoint</Application>
  <PresentationFormat>On-screen Show (4:3)</PresentationFormat>
  <Paragraphs>102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Ulcerul cornean aton la câine</vt:lpstr>
      <vt:lpstr>PowerPoint Presentation</vt:lpstr>
      <vt:lpstr>Când spui 13???? E de rău! Când spui şi Marti  şi 13  este o adevărată catastrofă?! Când spui anul 2013?</vt:lpstr>
      <vt:lpstr>PowerPoint Presentation</vt:lpstr>
      <vt:lpstr>Workshop endolaser</vt:lpstr>
      <vt:lpstr>Workshop chirurgia corneei utilizand membrane amniotice</vt:lpstr>
      <vt:lpstr>Spanish oftalmoveti</vt:lpstr>
      <vt:lpstr>PowerPoint Presentation</vt:lpstr>
      <vt:lpstr>Kristine Narfstrom</vt:lpstr>
      <vt:lpstr>Kerry Ketring</vt:lpstr>
      <vt:lpstr>Dinelli Bras</vt:lpstr>
      <vt:lpstr>PowerPoint Presentation</vt:lpstr>
      <vt:lpstr>Un atlas dupa 14 de munca!</vt:lpstr>
      <vt:lpstr>Ulcerul cornean  Aton? Indolent?</vt:lpstr>
      <vt:lpstr>Din punct de vedere didactic, clinic şi terapeutic,   leziunile corneene se clasifică în:   1. SUPERFICIALE 2.  PROFUNDE sau stromale  (ce se complică frecvent cu DESMETOCELUL) 3. PENETRANTE </vt:lpstr>
      <vt:lpstr>Ulcerul cornean  Aton? Indolent?</vt:lpstr>
      <vt:lpstr> Alta definitie? </vt:lpstr>
      <vt:lpstr>Recunoasteti personajul? Mic, rau, putinos!</vt:lpstr>
      <vt:lpstr>Boxer sau Teckel  Au distrofii corneene</vt:lpstr>
      <vt:lpstr>Ce diferente vedeti?</vt:lpstr>
      <vt:lpstr>Tratamentul clasic</vt:lpstr>
      <vt:lpstr>Stii ce este, esti sigur ca diagnosticul tau este CORECT dar nu stii de ce nu raspunde la tratament???</vt:lpstr>
      <vt:lpstr>Diferente intre cele doua leziuni?</vt:lpstr>
      <vt:lpstr>Boxer, mascul, 7 ani</vt:lpstr>
      <vt:lpstr>AI NEVOIE DE LUPA!</vt:lpstr>
      <vt:lpstr>Pentru a vindeca ulcerul cornean indolent sau aton</vt:lpstr>
      <vt:lpstr>Film pe glob cular</vt:lpstr>
      <vt:lpstr>ALEGE ce ti se POTRIVESTE!</vt:lpstr>
      <vt:lpstr>Film Google</vt:lpstr>
      <vt:lpstr>Cicatrizante si lentilele de contact terapeutice De uz veterinar ACRIVET De uz uman orice nume! </vt:lpstr>
      <vt:lpstr>Albert, 13 ani, Bichon (azi si la 7 zile Antibiotice si HyCare)</vt:lpstr>
      <vt:lpstr>Contabil, Boxer, 9 ani (azi si la 7 zile HyCare)</vt:lpstr>
      <vt:lpstr>Fittness, Boxer,7 ani</vt:lpstr>
      <vt:lpstr>Google, Beagle, 10 ani</vt:lpstr>
      <vt:lpstr>Bichon, 9 ani debridare cu Alger brush</vt:lpstr>
      <vt:lpstr>Bichon, 12 ani Test  Schirmer 0 mm/min</vt:lpstr>
      <vt:lpstr>Amstaff, 12 ani  Nu este localizarea clasica a UI! Verifica existenta corpului strain la fata interna a  PT?? </vt:lpstr>
      <vt:lpstr>Shi Tzu, 7 luni Verifica firul de la operatia "Cherry eye"</vt:lpstr>
      <vt:lpstr>Pekinez, 10 luni Operat  de 10 zile "Cherry eye"</vt:lpstr>
      <vt:lpstr>Nu debrida o cornee dupa extragerea  corpului strain! Vei produce 100% o UVEITA!</vt:lpstr>
      <vt:lpstr>Nu debrida leziuni vascularizate, cand testul cu fluoresceina este negativ Colire cu antiiflamatorii!</vt:lpstr>
      <vt:lpstr>Nu debrida leziuni care au aspect asemanator urmei lasate de o piatra aruncata in apa ("cerc in cerc")!</vt:lpstr>
      <vt:lpstr>Nu debrida un ochi cu KC sicca care este pe cale sa produca un  desmetocel!</vt:lpstr>
      <vt:lpstr>Multumesc pentru rabdare!</vt:lpstr>
      <vt:lpstr>Nelamuriri?</vt:lpstr>
      <vt:lpstr>Multumesc din nou!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Tarsorafia prima sau ultima optiune in afectiunile corneei</dc:title>
  <dc:creator>Iuliana</dc:creator>
  <cp:lastModifiedBy>Iuliana</cp:lastModifiedBy>
  <cp:revision>81</cp:revision>
  <dcterms:created xsi:type="dcterms:W3CDTF">2013-10-25T17:19:02Z</dcterms:created>
  <dcterms:modified xsi:type="dcterms:W3CDTF">2013-11-01T05:04:29Z</dcterms:modified>
</cp:coreProperties>
</file>